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65" r:id="rId3"/>
    <p:sldId id="262" r:id="rId4"/>
    <p:sldId id="263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E39F1-BD40-4A86-804B-951C7A1F3CC0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C7A50-D1E4-469E-93A3-B3B57071A9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48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ACDAA-CF12-4D0C-8458-7E285F446ACE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1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3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40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87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C58AB-EAFE-4366-857F-B688044EA4C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2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4EE48-F9EF-42DC-BFDB-99DA9CB3E6F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71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2CA81-B743-40D5-AB7E-0D141CB4612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40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1413-D327-4421-9A88-70F74F14712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88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BF5E9-3824-4AA1-8397-EB7B5E0D8C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23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1CACB-8ED5-4E2E-822F-19795FB7693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94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5526-9BC1-4CBE-B379-5674A1F56D4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88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3A15F-D27A-47CC-ABE3-577EEF4BD0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03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E3FF8-6DDB-4FB7-AE0B-35326DD237B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38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F605C-B4B5-4F5A-92AD-D4F5F502AF6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78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A4B13-0C92-4F9F-8A57-B62E61790DE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1034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0CEEF-DF6C-4EC4-8921-FA3F499E0A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5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A30B8-2317-4E5F-B029-09E9D84C0A8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958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E65B9-7E66-4912-8F2C-43C3FB6AF0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07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25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27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5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94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7BC3-3A26-45B8-A803-C61C54797E74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43F58-B7FC-4A6F-93BD-B8B4CC912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0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>
                <a:ea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>
                <a:ea typeface="ＭＳ Ｐゴシック" pitchFamily="50" charset="-128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ea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88846BF-33C4-4451-B13B-5285175755A5}" type="slidenum">
              <a:rPr lang="en-US" altLang="ja-JP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1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角丸四角形 52"/>
          <p:cNvSpPr/>
          <p:nvPr/>
        </p:nvSpPr>
        <p:spPr>
          <a:xfrm>
            <a:off x="5872576" y="319954"/>
            <a:ext cx="1075863" cy="635572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6542811" y="479472"/>
            <a:ext cx="333445" cy="682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59934" y="142009"/>
            <a:ext cx="5812642" cy="6577604"/>
            <a:chOff x="136569" y="907749"/>
            <a:chExt cx="5727312" cy="6577604"/>
          </a:xfrm>
        </p:grpSpPr>
        <p:sp>
          <p:nvSpPr>
            <p:cNvPr id="3" name="正方形/長方形 2"/>
            <p:cNvSpPr/>
            <p:nvPr/>
          </p:nvSpPr>
          <p:spPr>
            <a:xfrm>
              <a:off x="157155" y="1128777"/>
              <a:ext cx="420493" cy="63565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下矢印 15"/>
            <p:cNvSpPr/>
            <p:nvPr/>
          </p:nvSpPr>
          <p:spPr>
            <a:xfrm>
              <a:off x="5364135" y="1738330"/>
              <a:ext cx="484632" cy="28803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下矢印 16"/>
            <p:cNvSpPr/>
            <p:nvPr/>
          </p:nvSpPr>
          <p:spPr>
            <a:xfrm>
              <a:off x="5373602" y="2906942"/>
              <a:ext cx="484632" cy="28803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下矢印 17"/>
            <p:cNvSpPr/>
            <p:nvPr/>
          </p:nvSpPr>
          <p:spPr>
            <a:xfrm>
              <a:off x="5364135" y="4246953"/>
              <a:ext cx="484632" cy="28803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下矢印 18"/>
            <p:cNvSpPr/>
            <p:nvPr/>
          </p:nvSpPr>
          <p:spPr>
            <a:xfrm>
              <a:off x="5379249" y="4914635"/>
              <a:ext cx="484632" cy="314565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下矢印 19"/>
            <p:cNvSpPr/>
            <p:nvPr/>
          </p:nvSpPr>
          <p:spPr>
            <a:xfrm>
              <a:off x="5355567" y="6258524"/>
              <a:ext cx="484632" cy="362733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013421" y="907749"/>
              <a:ext cx="8267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136569" y="2692942"/>
              <a:ext cx="461665" cy="286232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本　　　　　　　　　　　　　　　人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402364" y="4930932"/>
              <a:ext cx="1172116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487586" y="6499811"/>
              <a:ext cx="1172116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401377" y="6899176"/>
              <a:ext cx="1164528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642091" y="989562"/>
              <a:ext cx="270964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400" dirty="0">
                  <a:solidFill>
                    <a:prstClr val="black"/>
                  </a:solidFill>
                </a:rPr>
                <a:t>①社内での取得</a:t>
              </a:r>
              <a:endParaRPr lang="ja-JP" altLang="en-US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①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電子メール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①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</a:t>
              </a:r>
              <a:r>
                <a:rPr lang="en-US" altLang="ja-JP" sz="1200" dirty="0">
                  <a:solidFill>
                    <a:prstClr val="black"/>
                  </a:solidFill>
                </a:rPr>
                <a:t>Web</a:t>
              </a:r>
              <a:r>
                <a:rPr lang="ja-JP" altLang="en-US" sz="1200" dirty="0">
                  <a:solidFill>
                    <a:prstClr val="black"/>
                  </a:solidFill>
                </a:rPr>
                <a:t>サイト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①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</a:t>
              </a:r>
              <a:r>
                <a:rPr lang="en-US" altLang="ja-JP" sz="1200" dirty="0">
                  <a:solidFill>
                    <a:prstClr val="black"/>
                  </a:solidFill>
                </a:rPr>
                <a:t>Fax</a:t>
              </a: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①</a:t>
              </a:r>
              <a:r>
                <a:rPr lang="en-US" altLang="ja-JP" sz="1200" dirty="0">
                  <a:solidFill>
                    <a:prstClr val="black"/>
                  </a:solidFill>
                </a:rPr>
                <a:t>-4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手渡し、郵便、宅配等（媒体）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①</a:t>
              </a:r>
              <a:r>
                <a:rPr lang="en-US" altLang="ja-JP" sz="1200" dirty="0">
                  <a:solidFill>
                    <a:prstClr val="black"/>
                  </a:solidFill>
                </a:rPr>
                <a:t>-5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電話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</a:t>
              </a:r>
              <a:r>
                <a:rPr lang="ja-JP" altLang="en-US" sz="1200" dirty="0">
                  <a:solidFill>
                    <a:prstClr val="black"/>
                  </a:solidFill>
                  <a:latin typeface="ＭＳ Ｐゴシック"/>
                </a:rPr>
                <a:t>①</a:t>
              </a:r>
              <a:r>
                <a:rPr lang="en-US" altLang="ja-JP" sz="1200" dirty="0">
                  <a:solidFill>
                    <a:prstClr val="black"/>
                  </a:solidFill>
                  <a:latin typeface="ＭＳ Ｐゴシック"/>
                </a:rPr>
                <a:t>-6</a:t>
              </a:r>
              <a:r>
                <a:rPr lang="ja-JP" altLang="en-US" sz="12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200" dirty="0">
                  <a:solidFill>
                    <a:prstClr val="black"/>
                  </a:solidFill>
                  <a:latin typeface="ＭＳ Ｐゴシック"/>
                  <a:cs typeface="ＭＳ Ｐゴシック" pitchFamily="50" charset="-128"/>
                </a:rPr>
                <a:t>画像・音声・公開情報・名簿など</a:t>
              </a:r>
            </a:p>
            <a:p>
              <a:endParaRPr lang="ja-JP" altLang="en-US" sz="1200" dirty="0">
                <a:solidFill>
                  <a:prstClr val="black"/>
                </a:solidFill>
              </a:endParaRPr>
            </a:p>
          </p:txBody>
        </p:sp>
        <p:cxnSp>
          <p:nvCxnSpPr>
            <p:cNvPr id="22" name="直線矢印コネクタ 21"/>
            <p:cNvCxnSpPr/>
            <p:nvPr/>
          </p:nvCxnSpPr>
          <p:spPr>
            <a:xfrm flipV="1">
              <a:off x="3668073" y="1616841"/>
              <a:ext cx="228713" cy="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テキスト ボックス 71"/>
            <p:cNvSpPr txBox="1"/>
            <p:nvPr/>
          </p:nvSpPr>
          <p:spPr>
            <a:xfrm>
              <a:off x="2455795" y="3383580"/>
              <a:ext cx="1172116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483116" y="22820"/>
            <a:ext cx="8637477" cy="6768390"/>
            <a:chOff x="792859" y="863613"/>
            <a:chExt cx="8338905" cy="6717304"/>
          </a:xfrm>
        </p:grpSpPr>
        <p:sp>
          <p:nvSpPr>
            <p:cNvPr id="73" name="正方形/長方形 72"/>
            <p:cNvSpPr/>
            <p:nvPr/>
          </p:nvSpPr>
          <p:spPr>
            <a:xfrm>
              <a:off x="4047756" y="1248413"/>
              <a:ext cx="2540075" cy="633250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7148919" y="1770567"/>
              <a:ext cx="1889654" cy="18262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altLang="ja-JP" sz="1200" dirty="0">
                <a:solidFill>
                  <a:prstClr val="black"/>
                </a:solidFill>
              </a:endParaRPr>
            </a:p>
            <a:p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③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従業者が媒体を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　　　　移送・運搬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③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外部に委託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③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電子メールで送信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③</a:t>
              </a:r>
              <a:r>
                <a:rPr lang="en-US" altLang="ja-JP" sz="1200" dirty="0">
                  <a:solidFill>
                    <a:prstClr val="black"/>
                  </a:solidFill>
                </a:rPr>
                <a:t>-4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ネットワーク経由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　　　　で送信　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　③</a:t>
              </a:r>
              <a:r>
                <a:rPr lang="en-US" altLang="ja-JP" sz="1200" dirty="0">
                  <a:solidFill>
                    <a:prstClr val="black"/>
                  </a:solidFill>
                </a:rPr>
                <a:t>-5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Ｆａｘで送信</a:t>
              </a: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408964" y="1364378"/>
              <a:ext cx="1799805" cy="3537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①社内での取得</a:t>
              </a: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4134094" y="3042361"/>
              <a:ext cx="2367397" cy="15104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⑤利用・加工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⑤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（空き番）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⑤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社内で紙媒体を利用・加工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⑤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社内でデータを利用・</a:t>
              </a:r>
              <a:r>
                <a:rPr lang="ja-JP" altLang="en-US" sz="1200" dirty="0" smtClean="0">
                  <a:solidFill>
                    <a:prstClr val="black"/>
                  </a:solidFill>
                </a:rPr>
                <a:t>加工</a:t>
              </a:r>
              <a:endParaRPr lang="en-US" altLang="ja-JP" sz="1200" smtClean="0">
                <a:solidFill>
                  <a:prstClr val="black"/>
                </a:solidFill>
              </a:endParaRPr>
            </a:p>
            <a:p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</a:t>
              </a:r>
              <a:r>
                <a:rPr lang="ja-JP" altLang="en-US" sz="1200" dirty="0" smtClean="0">
                  <a:solidFill>
                    <a:prstClr val="black"/>
                  </a:solidFill>
                </a:rPr>
                <a:t>⑤</a:t>
              </a:r>
              <a:r>
                <a:rPr lang="en-US" altLang="ja-JP" sz="1200" dirty="0">
                  <a:solidFill>
                    <a:prstClr val="black"/>
                  </a:solidFill>
                </a:rPr>
                <a:t>-6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外部に委託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400" dirty="0">
                  <a:solidFill>
                    <a:prstClr val="black"/>
                  </a:solidFill>
                </a:rPr>
                <a:t>　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454764" y="4756275"/>
              <a:ext cx="1818742" cy="4755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⑥提供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400" dirty="0">
                  <a:solidFill>
                    <a:prstClr val="black"/>
                  </a:solidFill>
                </a:rPr>
                <a:t>　</a:t>
              </a:r>
              <a:r>
                <a:rPr lang="ja-JP" altLang="en-US" sz="1200" dirty="0">
                  <a:solidFill>
                    <a:prstClr val="black"/>
                  </a:solidFill>
                </a:rPr>
                <a:t>⑥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第三者に提供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4140149" y="5430553"/>
              <a:ext cx="2367396" cy="10293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⑦保管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⑦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紙、記憶媒体を保管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⑦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データをＰＣに保管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⑦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データをサーバに保管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⑦</a:t>
              </a:r>
              <a:r>
                <a:rPr lang="en-US" altLang="ja-JP" sz="1200" dirty="0">
                  <a:solidFill>
                    <a:prstClr val="black"/>
                  </a:solidFill>
                </a:rPr>
                <a:t>-4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外部に委託</a:t>
              </a: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4454764" y="6641190"/>
              <a:ext cx="1860647" cy="8645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⑧廃棄・消去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⑧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廃棄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⑧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消去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⑧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外部に委託</a:t>
              </a: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1144625" y="5036698"/>
              <a:ext cx="1325996" cy="5411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174477" y="7048707"/>
              <a:ext cx="1296144" cy="4570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8161410" y="5711688"/>
              <a:ext cx="877163" cy="6840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8166679" y="4490213"/>
              <a:ext cx="871894" cy="6840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下矢印 83"/>
            <p:cNvSpPr/>
            <p:nvPr/>
          </p:nvSpPr>
          <p:spPr>
            <a:xfrm>
              <a:off x="5037885" y="1718111"/>
              <a:ext cx="484632" cy="192364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5" name="下矢印 84"/>
            <p:cNvSpPr/>
            <p:nvPr/>
          </p:nvSpPr>
          <p:spPr>
            <a:xfrm>
              <a:off x="5037885" y="2788990"/>
              <a:ext cx="484632" cy="246612"/>
            </a:xfrm>
            <a:prstGeom prst="downArrow">
              <a:avLst>
                <a:gd name="adj1" fmla="val 50000"/>
                <a:gd name="adj2" fmla="val 4620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6" name="下矢印 85"/>
            <p:cNvSpPr/>
            <p:nvPr/>
          </p:nvSpPr>
          <p:spPr>
            <a:xfrm>
              <a:off x="5037885" y="4562900"/>
              <a:ext cx="484632" cy="195721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下矢印 86"/>
            <p:cNvSpPr/>
            <p:nvPr/>
          </p:nvSpPr>
          <p:spPr>
            <a:xfrm>
              <a:off x="5038371" y="5251769"/>
              <a:ext cx="484632" cy="166057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8" name="下矢印 87"/>
            <p:cNvSpPr/>
            <p:nvPr/>
          </p:nvSpPr>
          <p:spPr>
            <a:xfrm>
              <a:off x="5036752" y="6459877"/>
              <a:ext cx="484632" cy="168126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90" name="直線矢印コネクタ 89"/>
            <p:cNvCxnSpPr/>
            <p:nvPr/>
          </p:nvCxnSpPr>
          <p:spPr>
            <a:xfrm>
              <a:off x="3738562" y="1349310"/>
              <a:ext cx="33006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矢印コネクタ 90"/>
            <p:cNvCxnSpPr/>
            <p:nvPr/>
          </p:nvCxnSpPr>
          <p:spPr>
            <a:xfrm flipH="1">
              <a:off x="792859" y="6891937"/>
              <a:ext cx="325489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91"/>
            <p:cNvCxnSpPr/>
            <p:nvPr/>
          </p:nvCxnSpPr>
          <p:spPr>
            <a:xfrm>
              <a:off x="3903595" y="2432649"/>
              <a:ext cx="16503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矢印コネクタ 92"/>
            <p:cNvCxnSpPr/>
            <p:nvPr/>
          </p:nvCxnSpPr>
          <p:spPr>
            <a:xfrm>
              <a:off x="816482" y="5335183"/>
              <a:ext cx="333203" cy="446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矢印コネクタ 94"/>
            <p:cNvCxnSpPr/>
            <p:nvPr/>
          </p:nvCxnSpPr>
          <p:spPr>
            <a:xfrm flipH="1">
              <a:off x="2474273" y="7271437"/>
              <a:ext cx="157348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95"/>
            <p:cNvCxnSpPr/>
            <p:nvPr/>
          </p:nvCxnSpPr>
          <p:spPr>
            <a:xfrm flipH="1">
              <a:off x="794553" y="7291679"/>
              <a:ext cx="35513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V="1">
              <a:off x="7034695" y="6050456"/>
              <a:ext cx="1131984" cy="326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テキスト ボックス 97"/>
            <p:cNvSpPr txBox="1"/>
            <p:nvPr/>
          </p:nvSpPr>
          <p:spPr>
            <a:xfrm>
              <a:off x="4577033" y="863613"/>
              <a:ext cx="1114071" cy="3664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社内</a:t>
              </a: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1120281" y="5058304"/>
              <a:ext cx="149912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委託元、提供元、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400" dirty="0">
                  <a:solidFill>
                    <a:prstClr val="black"/>
                  </a:solidFill>
                </a:rPr>
                <a:t>　　　委託先</a:t>
              </a: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1353453" y="7096926"/>
              <a:ext cx="8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委託元</a:t>
              </a: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8156952" y="4632505"/>
              <a:ext cx="974812" cy="3664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委託先</a:t>
              </a: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8180064" y="5869059"/>
              <a:ext cx="8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</a:rPr>
                <a:t>提供先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7084484" y="4495072"/>
              <a:ext cx="1009263" cy="2748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7096754" y="5673496"/>
              <a:ext cx="996992" cy="2748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prstClr val="black"/>
                  </a:solidFill>
                </a:rPr>
                <a:t>③移送・送信</a:t>
              </a: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914420" y="2956104"/>
              <a:ext cx="1570727" cy="3077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②社外での取得　</a:t>
              </a: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854149" y="2900603"/>
              <a:ext cx="1717038" cy="8583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ja-JP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851953" y="1248413"/>
              <a:ext cx="2687499" cy="1478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ja-JP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4408930" y="1918980"/>
              <a:ext cx="1799805" cy="8675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prstClr val="black"/>
                  </a:solidFill>
                </a:rPr>
                <a:t>④入力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④</a:t>
              </a:r>
              <a:r>
                <a:rPr lang="en-US" altLang="ja-JP" sz="1200" dirty="0">
                  <a:solidFill>
                    <a:prstClr val="black"/>
                  </a:solidFill>
                </a:rPr>
                <a:t>-1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キー入力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④</a:t>
              </a:r>
              <a:r>
                <a:rPr lang="en-US" altLang="ja-JP" sz="1200" dirty="0">
                  <a:solidFill>
                    <a:prstClr val="black"/>
                  </a:solidFill>
                </a:rPr>
                <a:t>-2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ﾃﾞｰﾀ･ｱｯﾌﾟﾛｰﾄﾞ</a:t>
              </a:r>
              <a:endParaRPr lang="en-US" altLang="ja-JP" sz="1200" dirty="0">
                <a:solidFill>
                  <a:prstClr val="black"/>
                </a:solidFill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</a:rPr>
                <a:t>　④</a:t>
              </a:r>
              <a:r>
                <a:rPr lang="en-US" altLang="ja-JP" sz="1200" dirty="0">
                  <a:solidFill>
                    <a:prstClr val="black"/>
                  </a:solidFill>
                </a:rPr>
                <a:t>-3</a:t>
              </a:r>
              <a:r>
                <a:rPr lang="ja-JP" altLang="en-US" sz="1200" dirty="0">
                  <a:solidFill>
                    <a:prstClr val="black"/>
                  </a:solidFill>
                </a:rPr>
                <a:t>　外部に委託</a:t>
              </a: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896967" y="3965093"/>
              <a:ext cx="2878881" cy="9474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ja-JP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972119" y="5684543"/>
              <a:ext cx="1900404" cy="3054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solidFill>
                    <a:prstClr val="black"/>
                  </a:solidFill>
                </a:rPr>
                <a:t>⑤社外</a:t>
              </a:r>
              <a:r>
                <a:rPr lang="ja-JP" altLang="en-US" sz="1400" dirty="0">
                  <a:solidFill>
                    <a:prstClr val="black"/>
                  </a:solidFill>
                </a:rPr>
                <a:t>で</a:t>
              </a:r>
              <a:r>
                <a:rPr lang="ja-JP" altLang="en-US" sz="1400" dirty="0" smtClean="0">
                  <a:solidFill>
                    <a:prstClr val="black"/>
                  </a:solidFill>
                </a:rPr>
                <a:t>の利用・加工</a:t>
              </a:r>
              <a:r>
                <a:rPr lang="ja-JP" altLang="en-US" sz="1400" dirty="0">
                  <a:solidFill>
                    <a:prstClr val="black"/>
                  </a:solidFill>
                </a:rPr>
                <a:t>　</a:t>
              </a: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897722" y="5660511"/>
              <a:ext cx="2878881" cy="7798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ja-JP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950282" y="3994511"/>
              <a:ext cx="1900404" cy="3054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solidFill>
                    <a:prstClr val="black"/>
                  </a:solidFill>
                </a:rPr>
                <a:t>②社外</a:t>
              </a:r>
              <a:r>
                <a:rPr lang="ja-JP" altLang="en-US" sz="1400" dirty="0">
                  <a:solidFill>
                    <a:prstClr val="black"/>
                  </a:solidFill>
                </a:rPr>
                <a:t>で</a:t>
              </a:r>
              <a:r>
                <a:rPr lang="ja-JP" altLang="en-US" sz="1400" dirty="0" smtClean="0">
                  <a:solidFill>
                    <a:prstClr val="black"/>
                  </a:solidFill>
                </a:rPr>
                <a:t>の取得</a:t>
              </a:r>
              <a:r>
                <a:rPr lang="ja-JP" altLang="en-US" sz="1400" dirty="0">
                  <a:solidFill>
                    <a:prstClr val="black"/>
                  </a:solidFill>
                </a:rPr>
                <a:t>　</a:t>
              </a:r>
            </a:p>
          </p:txBody>
        </p:sp>
        <p:cxnSp>
          <p:nvCxnSpPr>
            <p:cNvPr id="124" name="直線矢印コネクタ 123"/>
            <p:cNvCxnSpPr/>
            <p:nvPr/>
          </p:nvCxnSpPr>
          <p:spPr>
            <a:xfrm>
              <a:off x="3903595" y="3965093"/>
              <a:ext cx="16503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664369" y="2464158"/>
            <a:ext cx="1821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②</a:t>
            </a:r>
            <a:r>
              <a:rPr lang="en-US" altLang="ja-JP" sz="1200" dirty="0">
                <a:solidFill>
                  <a:prstClr val="black"/>
                </a:solidFill>
              </a:rPr>
              <a:t>-1</a:t>
            </a:r>
            <a:r>
              <a:rPr lang="ja-JP" altLang="en-US" sz="1200" dirty="0">
                <a:solidFill>
                  <a:prstClr val="black"/>
                </a:solidFill>
              </a:rPr>
              <a:t>　本人が居る場所</a:t>
            </a:r>
            <a:r>
              <a:rPr lang="ja-JP" altLang="en-US" sz="1200" dirty="0" smtClean="0">
                <a:solidFill>
                  <a:prstClr val="black"/>
                </a:solidFill>
              </a:rPr>
              <a:t>で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　媒体</a:t>
            </a:r>
            <a:r>
              <a:rPr lang="ja-JP" altLang="en-US" sz="1200" dirty="0">
                <a:solidFill>
                  <a:prstClr val="black"/>
                </a:solidFill>
              </a:rPr>
              <a:t>を手渡しで取得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3517476" y="507493"/>
            <a:ext cx="10966" cy="14783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34262" y="1985844"/>
            <a:ext cx="298321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3631795" y="836445"/>
            <a:ext cx="807" cy="2181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2242330" y="4532901"/>
            <a:ext cx="1456812" cy="59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243844" y="1007720"/>
            <a:ext cx="1172116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③移送・送信</a:t>
            </a: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6948439" y="4067703"/>
            <a:ext cx="1186379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29246" y="3455665"/>
            <a:ext cx="3093096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</a:rPr>
              <a:t>②</a:t>
            </a:r>
            <a:r>
              <a:rPr lang="en-US" altLang="ja-JP" sz="1200" dirty="0">
                <a:solidFill>
                  <a:prstClr val="black"/>
                </a:solidFill>
                <a:latin typeface="ＭＳ Ｐゴシック" pitchFamily="50" charset="-128"/>
              </a:rPr>
              <a:t>-2</a:t>
            </a:r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</a:rPr>
              <a:t>　委託元、提供元が取得</a:t>
            </a:r>
            <a:endParaRPr lang="en-US" altLang="ja-JP" sz="1200" dirty="0">
              <a:solidFill>
                <a:prstClr val="black"/>
              </a:solidFill>
              <a:latin typeface="ＭＳ Ｐゴシック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</a:rPr>
              <a:t>②</a:t>
            </a:r>
            <a:r>
              <a:rPr lang="en-US" altLang="ja-JP" sz="1200" dirty="0">
                <a:solidFill>
                  <a:prstClr val="black"/>
                </a:solidFill>
                <a:latin typeface="ＭＳ Ｐゴシック" pitchFamily="50" charset="-128"/>
              </a:rPr>
              <a:t>-3</a:t>
            </a:r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</a:rPr>
              <a:t>　外部に委託</a:t>
            </a:r>
            <a:endParaRPr lang="en-US" altLang="ja-JP" sz="1200" dirty="0">
              <a:solidFill>
                <a:prstClr val="black"/>
              </a:solidFill>
              <a:latin typeface="ＭＳ Ｐゴシック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</a:rPr>
              <a:t>（委託先名義または、当該社名義で取得）</a:t>
            </a:r>
            <a:endParaRPr lang="en-US" altLang="ja-JP" sz="1200" dirty="0">
              <a:solidFill>
                <a:prstClr val="black"/>
              </a:solidFill>
              <a:latin typeface="ＭＳ Ｐゴシック" pitchFamily="50" charset="-128"/>
            </a:endParaRPr>
          </a:p>
          <a:p>
            <a:endParaRPr lang="ja-JP" altLang="en-US" sz="1050" dirty="0">
              <a:solidFill>
                <a:prstClr val="black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507585" y="2992629"/>
            <a:ext cx="31242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3699142" y="1580954"/>
            <a:ext cx="0" cy="29549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664369" y="5134693"/>
            <a:ext cx="232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⑤</a:t>
            </a:r>
            <a:r>
              <a:rPr lang="en-US" altLang="ja-JP" sz="1200" dirty="0">
                <a:solidFill>
                  <a:prstClr val="black"/>
                </a:solidFill>
              </a:rPr>
              <a:t>-4</a:t>
            </a:r>
            <a:r>
              <a:rPr lang="ja-JP" altLang="en-US" sz="1200" dirty="0">
                <a:solidFill>
                  <a:prstClr val="black"/>
                </a:solidFill>
              </a:rPr>
              <a:t>　社外で紙媒体を利用・加工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⑤</a:t>
            </a:r>
            <a:r>
              <a:rPr lang="en-US" altLang="ja-JP" sz="1200" dirty="0">
                <a:solidFill>
                  <a:prstClr val="black"/>
                </a:solidFill>
              </a:rPr>
              <a:t>-5</a:t>
            </a:r>
            <a:r>
              <a:rPr lang="ja-JP" altLang="en-US" sz="1200" dirty="0">
                <a:solidFill>
                  <a:prstClr val="black"/>
                </a:solidFill>
              </a:rPr>
              <a:t>　社外データを利用・加工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46600" y="3058412"/>
            <a:ext cx="3056693" cy="261573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546913" y="623067"/>
            <a:ext cx="346249" cy="4514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/>
              <a:t>取　得</a:t>
            </a:r>
            <a:endParaRPr kumimoji="1" lang="ja-JP" altLang="en-US" sz="1050" dirty="0"/>
          </a:p>
        </p:txBody>
      </p:sp>
      <p:sp>
        <p:nvSpPr>
          <p:cNvPr id="106" name="角丸四角形 105"/>
          <p:cNvSpPr/>
          <p:nvPr/>
        </p:nvSpPr>
        <p:spPr>
          <a:xfrm>
            <a:off x="6542811" y="1308588"/>
            <a:ext cx="333445" cy="778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取得いそう</a:t>
            </a:r>
            <a:endParaRPr kumimoji="1" lang="ja-JP" altLang="en-US" sz="1000" dirty="0"/>
          </a:p>
        </p:txBody>
      </p:sp>
      <p:sp>
        <p:nvSpPr>
          <p:cNvPr id="109" name="角丸四角形 108"/>
          <p:cNvSpPr/>
          <p:nvPr/>
        </p:nvSpPr>
        <p:spPr>
          <a:xfrm>
            <a:off x="6553314" y="2286284"/>
            <a:ext cx="333445" cy="5537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sp>
        <p:nvSpPr>
          <p:cNvPr id="111" name="角丸四角形 110"/>
          <p:cNvSpPr/>
          <p:nvPr/>
        </p:nvSpPr>
        <p:spPr>
          <a:xfrm>
            <a:off x="6553314" y="2980445"/>
            <a:ext cx="333445" cy="8447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sp>
        <p:nvSpPr>
          <p:cNvPr id="115" name="角丸四角形 114"/>
          <p:cNvSpPr/>
          <p:nvPr/>
        </p:nvSpPr>
        <p:spPr>
          <a:xfrm>
            <a:off x="6553314" y="4005013"/>
            <a:ext cx="333445" cy="7845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sp>
        <p:nvSpPr>
          <p:cNvPr id="116" name="角丸四角形 115"/>
          <p:cNvSpPr/>
          <p:nvPr/>
        </p:nvSpPr>
        <p:spPr>
          <a:xfrm>
            <a:off x="6553314" y="4950969"/>
            <a:ext cx="333445" cy="682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sp>
        <p:nvSpPr>
          <p:cNvPr id="117" name="角丸四角形 116"/>
          <p:cNvSpPr/>
          <p:nvPr/>
        </p:nvSpPr>
        <p:spPr>
          <a:xfrm>
            <a:off x="6563082" y="5734072"/>
            <a:ext cx="333445" cy="863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dirty="0" smtClean="0"/>
              <a:t>取得</a:t>
            </a:r>
            <a:endParaRPr kumimoji="1" lang="ja-JP" altLang="en-US" sz="10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65894" y="5803547"/>
            <a:ext cx="346249" cy="6982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/>
              <a:t>廃棄・消去</a:t>
            </a:r>
            <a:endParaRPr kumimoji="1" lang="ja-JP" altLang="en-US" sz="105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536408" y="1349700"/>
            <a:ext cx="346249" cy="6982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/>
              <a:t>移送・送信</a:t>
            </a:r>
            <a:endParaRPr kumimoji="1" lang="ja-JP" altLang="en-US" sz="105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544249" y="2315327"/>
            <a:ext cx="346249" cy="4614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入　力</a:t>
            </a:r>
            <a:endParaRPr kumimoji="1" lang="ja-JP" altLang="en-US" sz="105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530007" y="3045625"/>
            <a:ext cx="346249" cy="7999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利用・加工</a:t>
            </a:r>
            <a:endParaRPr kumimoji="1" lang="ja-JP" altLang="en-US" sz="105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6540510" y="4131177"/>
            <a:ext cx="346249" cy="5860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/>
              <a:t>アクセス</a:t>
            </a:r>
            <a:endParaRPr kumimoji="1" lang="ja-JP" altLang="en-US" sz="105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557227" y="5034303"/>
            <a:ext cx="346249" cy="4514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/>
              <a:t>保　管</a:t>
            </a:r>
            <a:endParaRPr kumimoji="1" lang="ja-JP" altLang="en-US" sz="105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92578" y="2500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委託先</a:t>
            </a:r>
            <a:endParaRPr kumimoji="1" lang="ja-JP" altLang="en-US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1240" y="32166"/>
            <a:ext cx="5629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100" dirty="0" smtClean="0">
                <a:solidFill>
                  <a:srgbClr val="000000"/>
                </a:solidFill>
                <a:latin typeface="Arial"/>
              </a:rPr>
              <a:t>資料２</a:t>
            </a:r>
            <a:endParaRPr lang="ja-JP" altLang="en-US" sz="11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17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 bwMode="auto">
          <a:xfrm>
            <a:off x="3659008" y="3082725"/>
            <a:ext cx="2109619" cy="3693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適正な取得の確認</a:t>
            </a:r>
          </a:p>
        </p:txBody>
      </p:sp>
      <p:sp>
        <p:nvSpPr>
          <p:cNvPr id="3" name="フレーム 2"/>
          <p:cNvSpPr/>
          <p:nvPr/>
        </p:nvSpPr>
        <p:spPr bwMode="auto">
          <a:xfrm>
            <a:off x="590585" y="666275"/>
            <a:ext cx="720080" cy="3554814"/>
          </a:xfrm>
          <a:prstGeom prst="frame">
            <a:avLst>
              <a:gd name="adj1" fmla="val 4193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02020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" name="フレーム 3"/>
          <p:cNvSpPr/>
          <p:nvPr/>
        </p:nvSpPr>
        <p:spPr bwMode="auto">
          <a:xfrm>
            <a:off x="3462455" y="4221089"/>
            <a:ext cx="720080" cy="2441214"/>
          </a:xfrm>
          <a:prstGeom prst="frame">
            <a:avLst>
              <a:gd name="adj1" fmla="val 4193"/>
            </a:avLst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rgbClr val="02020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2580588" y="2430550"/>
            <a:ext cx="648072" cy="11802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6179099" y="1096418"/>
            <a:ext cx="648072" cy="5500934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8092242" y="666274"/>
            <a:ext cx="648072" cy="334374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8" name="右矢印 7"/>
          <p:cNvSpPr/>
          <p:nvPr/>
        </p:nvSpPr>
        <p:spPr bwMode="auto">
          <a:xfrm>
            <a:off x="1336296" y="2430550"/>
            <a:ext cx="1219480" cy="713259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3318140" y="2430551"/>
            <a:ext cx="2875664" cy="711464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263197" y="4221089"/>
            <a:ext cx="1915902" cy="723704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6874412" y="2430551"/>
            <a:ext cx="1219480" cy="844672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626" y="1700655"/>
            <a:ext cx="553998" cy="19101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FF"/>
                </a:solidFill>
              </a:rPr>
              <a:t>協力会社社員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5496" y="4714055"/>
            <a:ext cx="553998" cy="13042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FF"/>
                </a:solidFill>
              </a:rPr>
              <a:t>当社社員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58402" y="2440029"/>
            <a:ext cx="492443" cy="11802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srgbClr val="000000"/>
                </a:solidFill>
              </a:rPr>
              <a:t>協力会社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26136" y="2467043"/>
            <a:ext cx="553998" cy="21121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当　　　　　　　社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139279" y="1757994"/>
            <a:ext cx="553998" cy="19117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顧客（受託元）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10665" y="2585713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書面取得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20172" y="2579292"/>
            <a:ext cx="1475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srgbClr val="000000"/>
                </a:solidFill>
              </a:rPr>
              <a:t>書面外取得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74849" y="2691597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第三者提供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5460" y="4409884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書面取得</a:t>
            </a:r>
          </a:p>
        </p:txBody>
      </p:sp>
      <p:cxnSp>
        <p:nvCxnSpPr>
          <p:cNvPr id="28" name="直線矢印コネクタ 27"/>
          <p:cNvCxnSpPr/>
          <p:nvPr/>
        </p:nvCxnSpPr>
        <p:spPr bwMode="auto">
          <a:xfrm flipH="1">
            <a:off x="1336296" y="4100121"/>
            <a:ext cx="4815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340786" y="3523102"/>
            <a:ext cx="12194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/>
          <p:nvPr/>
        </p:nvCxnSpPr>
        <p:spPr bwMode="auto">
          <a:xfrm flipH="1">
            <a:off x="4182535" y="5589240"/>
            <a:ext cx="196898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直線矢印コネクタ 54"/>
          <p:cNvCxnSpPr/>
          <p:nvPr/>
        </p:nvCxnSpPr>
        <p:spPr bwMode="auto">
          <a:xfrm>
            <a:off x="4235462" y="6309320"/>
            <a:ext cx="188038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線矢印コネクタ 57"/>
          <p:cNvCxnSpPr/>
          <p:nvPr/>
        </p:nvCxnSpPr>
        <p:spPr bwMode="auto">
          <a:xfrm flipH="1">
            <a:off x="3262888" y="3523102"/>
            <a:ext cx="28321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テキスト ボックス 60"/>
          <p:cNvSpPr txBox="1"/>
          <p:nvPr/>
        </p:nvSpPr>
        <p:spPr>
          <a:xfrm>
            <a:off x="1235864" y="3092728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000000"/>
                </a:solidFill>
              </a:rPr>
              <a:t>適正な取得</a:t>
            </a:r>
          </a:p>
        </p:txBody>
      </p:sp>
      <p:sp>
        <p:nvSpPr>
          <p:cNvPr id="2" name="正方形/長方形 1"/>
          <p:cNvSpPr/>
          <p:nvPr/>
        </p:nvSpPr>
        <p:spPr bwMode="auto">
          <a:xfrm>
            <a:off x="2009754" y="153743"/>
            <a:ext cx="4451415" cy="512531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rgbClr val="000000"/>
                </a:solidFill>
              </a:rPr>
              <a:t>技術者個人情報の取扱い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797152"/>
            <a:ext cx="3049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内は当社が実施しなければならないこと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2178836" y="3670750"/>
            <a:ext cx="2972532" cy="3693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利用目的の通知または公表</a:t>
            </a: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235462" y="5129324"/>
            <a:ext cx="1915608" cy="3693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必要事項の明示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4229516" y="5833593"/>
            <a:ext cx="1915608" cy="3693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同意の取得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476104" y="4427820"/>
            <a:ext cx="1417232" cy="3693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6104" y="404664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solidFill>
                  <a:srgbClr val="000000"/>
                </a:solidFill>
              </a:rPr>
              <a:t>資料</a:t>
            </a:r>
            <a:r>
              <a:rPr lang="en-US" altLang="ja-JP" sz="1100" dirty="0" smtClean="0">
                <a:solidFill>
                  <a:srgbClr val="000000"/>
                </a:solidFill>
              </a:rPr>
              <a:t>3</a:t>
            </a:r>
            <a:endParaRPr lang="ja-JP" altLang="en-US" sz="1100" dirty="0">
              <a:solidFill>
                <a:srgbClr val="000000"/>
              </a:solidFill>
            </a:endParaRPr>
          </a:p>
        </p:txBody>
      </p:sp>
      <p:sp>
        <p:nvSpPr>
          <p:cNvPr id="37" name="右矢印 36"/>
          <p:cNvSpPr/>
          <p:nvPr/>
        </p:nvSpPr>
        <p:spPr bwMode="auto">
          <a:xfrm>
            <a:off x="1373938" y="675112"/>
            <a:ext cx="6718304" cy="504056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CC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38" name="右矢印 37"/>
          <p:cNvSpPr/>
          <p:nvPr/>
        </p:nvSpPr>
        <p:spPr bwMode="auto">
          <a:xfrm>
            <a:off x="1366650" y="1105436"/>
            <a:ext cx="4806174" cy="504056"/>
          </a:xfrm>
          <a:prstGeom prst="rightArrow">
            <a:avLst>
              <a:gd name="adj1" fmla="val 50000"/>
              <a:gd name="adj2" fmla="val 31789"/>
            </a:avLst>
          </a:prstGeom>
          <a:solidFill>
            <a:srgbClr val="FFCC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noFill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834793" y="757863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書面取得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67119" y="1179168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書面取得</a:t>
            </a: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839073" y="1564050"/>
            <a:ext cx="1915608" cy="273210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rgbClr val="FF0000"/>
                </a:solidFill>
              </a:rPr>
              <a:t>必要事項の明示</a:t>
            </a:r>
          </a:p>
        </p:txBody>
      </p:sp>
      <p:cxnSp>
        <p:nvCxnSpPr>
          <p:cNvPr id="43" name="直線矢印コネクタ 42"/>
          <p:cNvCxnSpPr/>
          <p:nvPr/>
        </p:nvCxnSpPr>
        <p:spPr bwMode="auto">
          <a:xfrm flipH="1">
            <a:off x="1384144" y="1916832"/>
            <a:ext cx="477118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線矢印コネクタ 43"/>
          <p:cNvCxnSpPr/>
          <p:nvPr/>
        </p:nvCxnSpPr>
        <p:spPr bwMode="auto">
          <a:xfrm flipV="1">
            <a:off x="1340786" y="2327856"/>
            <a:ext cx="4838313" cy="1028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正方形/長方形 44"/>
          <p:cNvSpPr/>
          <p:nvPr/>
        </p:nvSpPr>
        <p:spPr bwMode="auto">
          <a:xfrm>
            <a:off x="3839073" y="1971048"/>
            <a:ext cx="1915608" cy="271032"/>
          </a:xfrm>
          <a:prstGeom prst="rect">
            <a:avLst/>
          </a:prstGeom>
          <a:ln w="38100">
            <a:prstDash val="dashDot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rgbClr val="FF0000"/>
                </a:solidFill>
              </a:rPr>
              <a:t>同意の取得</a:t>
            </a:r>
          </a:p>
        </p:txBody>
      </p:sp>
    </p:spTree>
    <p:extLst>
      <p:ext uri="{BB962C8B-B14F-4D97-AF65-F5344CB8AC3E}">
        <p14:creationId xmlns:p14="http://schemas.microsoft.com/office/powerpoint/2010/main" val="33833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レーム 1"/>
          <p:cNvSpPr/>
          <p:nvPr/>
        </p:nvSpPr>
        <p:spPr bwMode="auto">
          <a:xfrm>
            <a:off x="611560" y="1268760"/>
            <a:ext cx="648072" cy="2304256"/>
          </a:xfrm>
          <a:prstGeom prst="frame">
            <a:avLst>
              <a:gd name="adj1" fmla="val 485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483768" y="980728"/>
            <a:ext cx="5832648" cy="5472607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699792" y="3753036"/>
            <a:ext cx="1202432" cy="2484276"/>
          </a:xfrm>
          <a:prstGeom prst="round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個人情報データベースなど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699792" y="1622238"/>
            <a:ext cx="2376264" cy="1374714"/>
          </a:xfrm>
          <a:prstGeom prst="rect">
            <a:avLst/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rgbClr val="000000"/>
                </a:solidFill>
              </a:rPr>
              <a:t>受託元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6588224" y="1268760"/>
            <a:ext cx="1584176" cy="172819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rgbClr val="000000"/>
                </a:solidFill>
              </a:rPr>
              <a:t>当該</a:t>
            </a:r>
            <a:endParaRPr lang="en-US" altLang="ja-JP" sz="2800" b="1" dirty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800" b="1" dirty="0">
                <a:solidFill>
                  <a:srgbClr val="000000"/>
                </a:solidFill>
              </a:rPr>
              <a:t>事業者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6588224" y="3753036"/>
            <a:ext cx="1587088" cy="248427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srgbClr val="000000"/>
                </a:solidFill>
              </a:rPr>
              <a:t>当該事業者社員他</a:t>
            </a:r>
          </a:p>
        </p:txBody>
      </p:sp>
      <p:sp>
        <p:nvSpPr>
          <p:cNvPr id="8" name="右矢印 7"/>
          <p:cNvSpPr/>
          <p:nvPr/>
        </p:nvSpPr>
        <p:spPr bwMode="auto">
          <a:xfrm>
            <a:off x="5148064" y="1844823"/>
            <a:ext cx="1371064" cy="720079"/>
          </a:xfrm>
          <a:prstGeom prst="rightArrow">
            <a:avLst>
              <a:gd name="adj1" fmla="val 50000"/>
              <a:gd name="adj2" fmla="val 3368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H="1">
            <a:off x="1331640" y="1484784"/>
            <a:ext cx="51874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1331640" y="2852936"/>
            <a:ext cx="13464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右矢印 23"/>
          <p:cNvSpPr/>
          <p:nvPr/>
        </p:nvSpPr>
        <p:spPr bwMode="auto">
          <a:xfrm rot="10800000">
            <a:off x="3995936" y="4054214"/>
            <a:ext cx="2523192" cy="121158"/>
          </a:xfrm>
          <a:prstGeom prst="rightArrow">
            <a:avLst>
              <a:gd name="adj1" fmla="val 50000"/>
              <a:gd name="adj2" fmla="val 306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6" name="右矢印 25"/>
          <p:cNvSpPr/>
          <p:nvPr/>
        </p:nvSpPr>
        <p:spPr bwMode="auto">
          <a:xfrm rot="5400000">
            <a:off x="6526936" y="3310268"/>
            <a:ext cx="648071" cy="93448"/>
          </a:xfrm>
          <a:prstGeom prst="rightArrow">
            <a:avLst>
              <a:gd name="adj1" fmla="val 50000"/>
              <a:gd name="adj2" fmla="val 306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7" name="右矢印 26"/>
          <p:cNvSpPr/>
          <p:nvPr/>
        </p:nvSpPr>
        <p:spPr bwMode="auto">
          <a:xfrm rot="5400000">
            <a:off x="2566496" y="3310268"/>
            <a:ext cx="648071" cy="93448"/>
          </a:xfrm>
          <a:prstGeom prst="rightArrow">
            <a:avLst>
              <a:gd name="adj1" fmla="val 50000"/>
              <a:gd name="adj2" fmla="val 306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1331640" y="1859584"/>
            <a:ext cx="1274440" cy="705319"/>
          </a:xfrm>
          <a:prstGeom prst="rightArrow">
            <a:avLst>
              <a:gd name="adj1" fmla="val 50000"/>
              <a:gd name="adj2" fmla="val 3368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11655" y="2051603"/>
            <a:ext cx="111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000000"/>
                </a:solidFill>
              </a:rPr>
              <a:t>書面取得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60174" y="201798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000000"/>
                </a:solidFill>
              </a:rPr>
              <a:t>書面外取得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8597" y="1622238"/>
            <a:ext cx="553998" cy="13042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本　　　人</a:t>
            </a: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3301008" y="1052736"/>
            <a:ext cx="2783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利用目的の公表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268408" y="2545334"/>
            <a:ext cx="103178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適正取得の確認</a:t>
            </a: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1331640" y="2492896"/>
            <a:ext cx="10944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適正取得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2992946" y="3212976"/>
            <a:ext cx="1625909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入力・加工など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6931655" y="3240507"/>
            <a:ext cx="124783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監督・点検</a:t>
            </a: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499992" y="3681028"/>
            <a:ext cx="180020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アクセスなど</a:t>
            </a: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067944" y="4707142"/>
            <a:ext cx="2439074" cy="14581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・個人情報の特定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・受託元ルール・安全対策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　　遵守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</a:rPr>
              <a:t>・リスク・残存リスク認識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1600" b="1" dirty="0">
              <a:solidFill>
                <a:srgbClr val="00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 flipH="1">
            <a:off x="5148064" y="2852936"/>
            <a:ext cx="1371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大かっこ 38"/>
          <p:cNvSpPr/>
          <p:nvPr/>
        </p:nvSpPr>
        <p:spPr bwMode="auto">
          <a:xfrm>
            <a:off x="2843807" y="620688"/>
            <a:ext cx="4752529" cy="360039"/>
          </a:xfrm>
          <a:prstGeom prst="bracketPair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</a:rPr>
              <a:t>受託元の環境／受託元の管理下で業務を遂行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79512" y="4437112"/>
            <a:ext cx="2246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赤字は当該事業者として実施すべき事項</a:t>
            </a: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2123729" y="116631"/>
            <a:ext cx="4176464" cy="4320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srgbClr val="000000"/>
                </a:solidFill>
              </a:rPr>
              <a:t>受託開発・運用業務に適用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597" y="692696"/>
            <a:ext cx="5629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1100" dirty="0" smtClean="0">
                <a:solidFill>
                  <a:srgbClr val="000000"/>
                </a:solidFill>
              </a:rPr>
              <a:t>資料４</a:t>
            </a:r>
            <a:endParaRPr lang="ja-JP" alt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257</Words>
  <Application>Microsoft Office PowerPoint</Application>
  <PresentationFormat>画面に合わせる (4:3)</PresentationFormat>
  <Paragraphs>125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1_標準デザイン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takaharu</dc:creator>
  <cp:lastModifiedBy>takaharu</cp:lastModifiedBy>
  <cp:revision>13</cp:revision>
  <dcterms:created xsi:type="dcterms:W3CDTF">2013-06-07T08:59:58Z</dcterms:created>
  <dcterms:modified xsi:type="dcterms:W3CDTF">2013-06-10T01:20:52Z</dcterms:modified>
</cp:coreProperties>
</file>